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3" d="100"/>
          <a:sy n="73"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BD77438-F38D-4C0C-ABDC-5D6E8F57A4E4}"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32D07-189E-4E69-8560-01B52800FE81}" type="slidenum">
              <a:rPr lang="en-GB" smtClean="0"/>
              <a:t>‹#›</a:t>
            </a:fld>
            <a:endParaRPr lang="en-GB"/>
          </a:p>
        </p:txBody>
      </p:sp>
    </p:spTree>
    <p:extLst>
      <p:ext uri="{BB962C8B-B14F-4D97-AF65-F5344CB8AC3E}">
        <p14:creationId xmlns:p14="http://schemas.microsoft.com/office/powerpoint/2010/main" val="194298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D77438-F38D-4C0C-ABDC-5D6E8F57A4E4}"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32D07-189E-4E69-8560-01B52800FE81}" type="slidenum">
              <a:rPr lang="en-GB" smtClean="0"/>
              <a:t>‹#›</a:t>
            </a:fld>
            <a:endParaRPr lang="en-GB"/>
          </a:p>
        </p:txBody>
      </p:sp>
    </p:spTree>
    <p:extLst>
      <p:ext uri="{BB962C8B-B14F-4D97-AF65-F5344CB8AC3E}">
        <p14:creationId xmlns:p14="http://schemas.microsoft.com/office/powerpoint/2010/main" val="412079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D77438-F38D-4C0C-ABDC-5D6E8F57A4E4}"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32D07-189E-4E69-8560-01B52800FE81}" type="slidenum">
              <a:rPr lang="en-GB" smtClean="0"/>
              <a:t>‹#›</a:t>
            </a:fld>
            <a:endParaRPr lang="en-GB"/>
          </a:p>
        </p:txBody>
      </p:sp>
    </p:spTree>
    <p:extLst>
      <p:ext uri="{BB962C8B-B14F-4D97-AF65-F5344CB8AC3E}">
        <p14:creationId xmlns:p14="http://schemas.microsoft.com/office/powerpoint/2010/main" val="348683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D77438-F38D-4C0C-ABDC-5D6E8F57A4E4}"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32D07-189E-4E69-8560-01B52800FE81}" type="slidenum">
              <a:rPr lang="en-GB" smtClean="0"/>
              <a:t>‹#›</a:t>
            </a:fld>
            <a:endParaRPr lang="en-GB"/>
          </a:p>
        </p:txBody>
      </p:sp>
    </p:spTree>
    <p:extLst>
      <p:ext uri="{BB962C8B-B14F-4D97-AF65-F5344CB8AC3E}">
        <p14:creationId xmlns:p14="http://schemas.microsoft.com/office/powerpoint/2010/main" val="195854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BD77438-F38D-4C0C-ABDC-5D6E8F57A4E4}"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432D07-189E-4E69-8560-01B52800FE81}" type="slidenum">
              <a:rPr lang="en-GB" smtClean="0"/>
              <a:t>‹#›</a:t>
            </a:fld>
            <a:endParaRPr lang="en-GB"/>
          </a:p>
        </p:txBody>
      </p:sp>
    </p:spTree>
    <p:extLst>
      <p:ext uri="{BB962C8B-B14F-4D97-AF65-F5344CB8AC3E}">
        <p14:creationId xmlns:p14="http://schemas.microsoft.com/office/powerpoint/2010/main" val="273787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BD77438-F38D-4C0C-ABDC-5D6E8F57A4E4}"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432D07-189E-4E69-8560-01B52800FE81}" type="slidenum">
              <a:rPr lang="en-GB" smtClean="0"/>
              <a:t>‹#›</a:t>
            </a:fld>
            <a:endParaRPr lang="en-GB"/>
          </a:p>
        </p:txBody>
      </p:sp>
    </p:spTree>
    <p:extLst>
      <p:ext uri="{BB962C8B-B14F-4D97-AF65-F5344CB8AC3E}">
        <p14:creationId xmlns:p14="http://schemas.microsoft.com/office/powerpoint/2010/main" val="143671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BD77438-F38D-4C0C-ABDC-5D6E8F57A4E4}" type="datetimeFigureOut">
              <a:rPr lang="en-GB" smtClean="0"/>
              <a:t>20/04/2020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432D07-189E-4E69-8560-01B52800FE81}" type="slidenum">
              <a:rPr lang="en-GB" smtClean="0"/>
              <a:t>‹#›</a:t>
            </a:fld>
            <a:endParaRPr lang="en-GB"/>
          </a:p>
        </p:txBody>
      </p:sp>
    </p:spTree>
    <p:extLst>
      <p:ext uri="{BB962C8B-B14F-4D97-AF65-F5344CB8AC3E}">
        <p14:creationId xmlns:p14="http://schemas.microsoft.com/office/powerpoint/2010/main" val="252368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BD77438-F38D-4C0C-ABDC-5D6E8F57A4E4}" type="datetimeFigureOut">
              <a:rPr lang="en-GB" smtClean="0"/>
              <a:t>20/04/2020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432D07-189E-4E69-8560-01B52800FE81}" type="slidenum">
              <a:rPr lang="en-GB" smtClean="0"/>
              <a:t>‹#›</a:t>
            </a:fld>
            <a:endParaRPr lang="en-GB"/>
          </a:p>
        </p:txBody>
      </p:sp>
    </p:spTree>
    <p:extLst>
      <p:ext uri="{BB962C8B-B14F-4D97-AF65-F5344CB8AC3E}">
        <p14:creationId xmlns:p14="http://schemas.microsoft.com/office/powerpoint/2010/main" val="2608993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D77438-F38D-4C0C-ABDC-5D6E8F57A4E4}" type="datetimeFigureOut">
              <a:rPr lang="en-GB" smtClean="0"/>
              <a:t>20/04/2020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432D07-189E-4E69-8560-01B52800FE81}" type="slidenum">
              <a:rPr lang="en-GB" smtClean="0"/>
              <a:t>‹#›</a:t>
            </a:fld>
            <a:endParaRPr lang="en-GB"/>
          </a:p>
        </p:txBody>
      </p:sp>
    </p:spTree>
    <p:extLst>
      <p:ext uri="{BB962C8B-B14F-4D97-AF65-F5344CB8AC3E}">
        <p14:creationId xmlns:p14="http://schemas.microsoft.com/office/powerpoint/2010/main" val="392051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D77438-F38D-4C0C-ABDC-5D6E8F57A4E4}"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432D07-189E-4E69-8560-01B52800FE81}" type="slidenum">
              <a:rPr lang="en-GB" smtClean="0"/>
              <a:t>‹#›</a:t>
            </a:fld>
            <a:endParaRPr lang="en-GB"/>
          </a:p>
        </p:txBody>
      </p:sp>
    </p:spTree>
    <p:extLst>
      <p:ext uri="{BB962C8B-B14F-4D97-AF65-F5344CB8AC3E}">
        <p14:creationId xmlns:p14="http://schemas.microsoft.com/office/powerpoint/2010/main" val="29357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D77438-F38D-4C0C-ABDC-5D6E8F57A4E4}"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432D07-189E-4E69-8560-01B52800FE81}" type="slidenum">
              <a:rPr lang="en-GB" smtClean="0"/>
              <a:t>‹#›</a:t>
            </a:fld>
            <a:endParaRPr lang="en-GB"/>
          </a:p>
        </p:txBody>
      </p:sp>
    </p:spTree>
    <p:extLst>
      <p:ext uri="{BB962C8B-B14F-4D97-AF65-F5344CB8AC3E}">
        <p14:creationId xmlns:p14="http://schemas.microsoft.com/office/powerpoint/2010/main" val="407265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77438-F38D-4C0C-ABDC-5D6E8F57A4E4}" type="datetimeFigureOut">
              <a:rPr lang="en-GB" smtClean="0"/>
              <a:t>20/04/2020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32D07-189E-4E69-8560-01B52800FE81}" type="slidenum">
              <a:rPr lang="en-GB" smtClean="0"/>
              <a:t>‹#›</a:t>
            </a:fld>
            <a:endParaRPr lang="en-GB"/>
          </a:p>
        </p:txBody>
      </p:sp>
    </p:spTree>
    <p:extLst>
      <p:ext uri="{BB962C8B-B14F-4D97-AF65-F5344CB8AC3E}">
        <p14:creationId xmlns:p14="http://schemas.microsoft.com/office/powerpoint/2010/main" val="2279835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media" Target="../media/media5.m4a"/><Relationship Id="rId13" Type="http://schemas.openxmlformats.org/officeDocument/2006/relationships/hyperlink" Target="https://www.youtube.com/watch?v=qirhfFzuK_4" TargetMode="External"/><Relationship Id="rId3" Type="http://schemas.openxmlformats.org/officeDocument/2006/relationships/audio" Target="NULL" TargetMode="External"/><Relationship Id="rId7" Type="http://schemas.microsoft.com/office/2007/relationships/media" Target="../media/media4.m4a"/><Relationship Id="rId12"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audio" Target="../media/media6.m4a"/><Relationship Id="rId5" Type="http://schemas.microsoft.com/office/2007/relationships/media" Target="../media/media3.m4a"/><Relationship Id="rId10" Type="http://schemas.microsoft.com/office/2007/relationships/media" Target="../media/media6.m4a"/><Relationship Id="rId4" Type="http://schemas.microsoft.com/office/2007/relationships/media" Target="../media/media2.m4a"/><Relationship Id="rId9" Type="http://schemas.openxmlformats.org/officeDocument/2006/relationships/audio" Target="../media/media5.m4a"/><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814" y="536028"/>
            <a:ext cx="9144000" cy="2459420"/>
          </a:xfrm>
        </p:spPr>
        <p:txBody>
          <a:bodyPr>
            <a:noAutofit/>
          </a:bodyPr>
          <a:lstStyle/>
          <a:p>
            <a:r>
              <a:rPr lang="en-GB" sz="9600" dirty="0" smtClean="0">
                <a:latin typeface="NTPreCursive" panose="03000400000000000000" pitchFamily="66" charset="0"/>
              </a:rPr>
              <a:t>Can you guess the Animals?</a:t>
            </a:r>
            <a:endParaRPr lang="en-GB" sz="9600" dirty="0">
              <a:latin typeface="NTPreCursive" panose="03000400000000000000" pitchFamily="66" charset="0"/>
            </a:endParaRPr>
          </a:p>
        </p:txBody>
      </p:sp>
      <p:sp>
        <p:nvSpPr>
          <p:cNvPr id="4" name="TextBox 3"/>
          <p:cNvSpPr txBox="1"/>
          <p:nvPr/>
        </p:nvSpPr>
        <p:spPr>
          <a:xfrm>
            <a:off x="804039" y="3692089"/>
            <a:ext cx="10689021" cy="2677656"/>
          </a:xfrm>
          <a:prstGeom prst="rect">
            <a:avLst/>
          </a:prstGeom>
          <a:noFill/>
        </p:spPr>
        <p:txBody>
          <a:bodyPr wrap="square" rtlCol="0">
            <a:spAutoFit/>
          </a:bodyPr>
          <a:lstStyle/>
          <a:p>
            <a:pPr marL="342900" indent="-342900">
              <a:buAutoNum type="arabicPeriod"/>
            </a:pPr>
            <a:r>
              <a:rPr lang="en-GB" sz="2400" dirty="0" smtClean="0">
                <a:latin typeface="NTPreCursive" panose="03000400000000000000" pitchFamily="66" charset="0"/>
              </a:rPr>
              <a:t>Show your child the </a:t>
            </a:r>
            <a:r>
              <a:rPr lang="en-GB" sz="2400" dirty="0" smtClean="0">
                <a:latin typeface="NTPreCursive" panose="03000400000000000000" pitchFamily="66" charset="0"/>
              </a:rPr>
              <a:t>animal.</a:t>
            </a:r>
            <a:endParaRPr lang="en-GB" sz="2400" dirty="0" smtClean="0">
              <a:latin typeface="NTPreCursive" panose="03000400000000000000" pitchFamily="66" charset="0"/>
            </a:endParaRPr>
          </a:p>
          <a:p>
            <a:pPr marL="342900" indent="-342900">
              <a:buAutoNum type="arabicPeriod"/>
            </a:pPr>
            <a:r>
              <a:rPr lang="en-GB" sz="2400" dirty="0" smtClean="0">
                <a:latin typeface="NTPreCursive" panose="03000400000000000000" pitchFamily="66" charset="0"/>
              </a:rPr>
              <a:t>Ask the questions around the </a:t>
            </a:r>
            <a:r>
              <a:rPr lang="en-GB" sz="2400" dirty="0" smtClean="0">
                <a:latin typeface="NTPreCursive" panose="03000400000000000000" pitchFamily="66" charset="0"/>
              </a:rPr>
              <a:t>picture.</a:t>
            </a:r>
            <a:endParaRPr lang="en-GB" sz="2400" dirty="0" smtClean="0">
              <a:latin typeface="NTPreCursive" panose="03000400000000000000" pitchFamily="66" charset="0"/>
            </a:endParaRPr>
          </a:p>
          <a:p>
            <a:pPr marL="342900" indent="-342900">
              <a:buAutoNum type="arabicPeriod"/>
            </a:pPr>
            <a:r>
              <a:rPr lang="en-GB" sz="2400" dirty="0" smtClean="0">
                <a:latin typeface="NTPreCursive" panose="03000400000000000000" pitchFamily="66" charset="0"/>
              </a:rPr>
              <a:t>Give your child time to process the </a:t>
            </a:r>
            <a:r>
              <a:rPr lang="en-GB" sz="2400" dirty="0" smtClean="0">
                <a:latin typeface="NTPreCursive" panose="03000400000000000000" pitchFamily="66" charset="0"/>
              </a:rPr>
              <a:t>question.</a:t>
            </a:r>
            <a:endParaRPr lang="en-GB" sz="2400" dirty="0" smtClean="0">
              <a:latin typeface="NTPreCursive" panose="03000400000000000000" pitchFamily="66" charset="0"/>
            </a:endParaRPr>
          </a:p>
          <a:p>
            <a:pPr marL="342900" indent="-342900">
              <a:buAutoNum type="arabicPeriod"/>
            </a:pPr>
            <a:r>
              <a:rPr lang="en-GB" sz="2400" dirty="0" smtClean="0">
                <a:latin typeface="NTPreCursive" panose="03000400000000000000" pitchFamily="66" charset="0"/>
              </a:rPr>
              <a:t>Repeat the name of the animal and sound to encourage new </a:t>
            </a:r>
            <a:r>
              <a:rPr lang="en-GB" sz="2400" dirty="0" smtClean="0">
                <a:latin typeface="NTPreCursive" panose="03000400000000000000" pitchFamily="66" charset="0"/>
              </a:rPr>
              <a:t>vocabulary.</a:t>
            </a:r>
            <a:endParaRPr lang="en-GB" sz="2400" dirty="0" smtClean="0">
              <a:latin typeface="NTPreCursive" panose="03000400000000000000" pitchFamily="66" charset="0"/>
            </a:endParaRPr>
          </a:p>
          <a:p>
            <a:pPr marL="342900" indent="-342900">
              <a:buAutoNum type="arabicPeriod"/>
            </a:pPr>
            <a:r>
              <a:rPr lang="en-GB" sz="2400" dirty="0" smtClean="0">
                <a:latin typeface="NTPreCursive" panose="03000400000000000000" pitchFamily="66" charset="0"/>
              </a:rPr>
              <a:t>If you can think of more questions to ask your child, please do ask. This allows them to be exposed to different words and questions.</a:t>
            </a:r>
          </a:p>
          <a:p>
            <a:pPr marL="342900" indent="-342900">
              <a:buAutoNum type="arabicPeriod"/>
            </a:pPr>
            <a:r>
              <a:rPr lang="en-GB" sz="2400" dirty="0" smtClean="0">
                <a:latin typeface="NTPreCursive" panose="03000400000000000000" pitchFamily="66" charset="0"/>
              </a:rPr>
              <a:t>Encourage curiosity, let them ask questions.</a:t>
            </a:r>
            <a:endParaRPr lang="en-GB" sz="2400" dirty="0">
              <a:latin typeface="NTPreCursive" panose="03000400000000000000" pitchFamily="66" charset="0"/>
            </a:endParaRPr>
          </a:p>
        </p:txBody>
      </p:sp>
      <p:sp>
        <p:nvSpPr>
          <p:cNvPr id="5" name="TextBox 4"/>
          <p:cNvSpPr txBox="1"/>
          <p:nvPr/>
        </p:nvSpPr>
        <p:spPr>
          <a:xfrm>
            <a:off x="819805" y="3168869"/>
            <a:ext cx="5328745" cy="523220"/>
          </a:xfrm>
          <a:prstGeom prst="rect">
            <a:avLst/>
          </a:prstGeom>
          <a:noFill/>
        </p:spPr>
        <p:txBody>
          <a:bodyPr wrap="square" rtlCol="0">
            <a:spAutoFit/>
          </a:bodyPr>
          <a:lstStyle/>
          <a:p>
            <a:r>
              <a:rPr lang="en-GB" sz="2800" dirty="0" smtClean="0">
                <a:latin typeface="NTPreCursive" panose="03000400000000000000" pitchFamily="66" charset="0"/>
              </a:rPr>
              <a:t>How to play:</a:t>
            </a:r>
            <a:endParaRPr lang="en-GB" sz="2800" dirty="0">
              <a:latin typeface="NTPreCursive" panose="03000400000000000000" pitchFamily="66" charset="0"/>
            </a:endParaRPr>
          </a:p>
        </p:txBody>
      </p:sp>
      <p:sp>
        <p:nvSpPr>
          <p:cNvPr id="6" name="Rectangle 5"/>
          <p:cNvSpPr/>
          <p:nvPr/>
        </p:nvSpPr>
        <p:spPr>
          <a:xfrm>
            <a:off x="488731" y="2995448"/>
            <a:ext cx="11240814" cy="3704897"/>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TPreCursive" panose="03000400000000000000" pitchFamily="66" charset="0"/>
            </a:endParaRPr>
          </a:p>
        </p:txBody>
      </p:sp>
    </p:spTree>
    <p:extLst>
      <p:ext uri="{BB962C8B-B14F-4D97-AF65-F5344CB8AC3E}">
        <p14:creationId xmlns:p14="http://schemas.microsoft.com/office/powerpoint/2010/main" val="1167319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207172" y="1429405"/>
            <a:ext cx="7178566" cy="3589283"/>
          </a:xfrm>
          <a:prstGeom prst="rect">
            <a:avLst/>
          </a:prstGeom>
        </p:spPr>
      </p:pic>
      <p:sp>
        <p:nvSpPr>
          <p:cNvPr id="5" name="TextBox 4"/>
          <p:cNvSpPr txBox="1"/>
          <p:nvPr/>
        </p:nvSpPr>
        <p:spPr>
          <a:xfrm>
            <a:off x="4693693" y="388399"/>
            <a:ext cx="3353026" cy="923330"/>
          </a:xfrm>
          <a:prstGeom prst="rect">
            <a:avLst/>
          </a:prstGeom>
          <a:noFill/>
        </p:spPr>
        <p:txBody>
          <a:bodyPr wrap="square" rtlCol="0">
            <a:spAutoFit/>
          </a:bodyPr>
          <a:lstStyle/>
          <a:p>
            <a:r>
              <a:rPr lang="en-GB" sz="5400" dirty="0">
                <a:latin typeface="NTPreCursive" panose="03000400000000000000" pitchFamily="66" charset="0"/>
              </a:rPr>
              <a:t>W</a:t>
            </a:r>
            <a:r>
              <a:rPr lang="en-GB" sz="5400" dirty="0" smtClean="0">
                <a:latin typeface="NTPreCursive" panose="03000400000000000000" pitchFamily="66" charset="0"/>
              </a:rPr>
              <a:t>hat </a:t>
            </a:r>
            <a:r>
              <a:rPr lang="en-GB" sz="5400" dirty="0" smtClean="0">
                <a:latin typeface="NTPreCursive" panose="03000400000000000000" pitchFamily="66" charset="0"/>
              </a:rPr>
              <a:t>is it?</a:t>
            </a:r>
            <a:endParaRPr lang="en-GB" sz="5400" dirty="0">
              <a:latin typeface="NTPreCursive" panose="03000400000000000000" pitchFamily="66" charset="0"/>
            </a:endParaRPr>
          </a:p>
        </p:txBody>
      </p:sp>
      <p:sp>
        <p:nvSpPr>
          <p:cNvPr id="7" name="TextBox 6"/>
          <p:cNvSpPr txBox="1"/>
          <p:nvPr/>
        </p:nvSpPr>
        <p:spPr>
          <a:xfrm>
            <a:off x="0" y="5450405"/>
            <a:ext cx="6511158" cy="923330"/>
          </a:xfrm>
          <a:prstGeom prst="rect">
            <a:avLst/>
          </a:prstGeom>
          <a:noFill/>
        </p:spPr>
        <p:txBody>
          <a:bodyPr wrap="square" rtlCol="0">
            <a:spAutoFit/>
          </a:bodyPr>
          <a:lstStyle/>
          <a:p>
            <a:pPr algn="ctr"/>
            <a:r>
              <a:rPr lang="en-GB" sz="5400" dirty="0">
                <a:latin typeface="NTPreCursive" panose="03000400000000000000" pitchFamily="66" charset="0"/>
              </a:rPr>
              <a:t>W</a:t>
            </a:r>
            <a:r>
              <a:rPr lang="en-GB" sz="5400" dirty="0" smtClean="0">
                <a:latin typeface="NTPreCursive" panose="03000400000000000000" pitchFamily="66" charset="0"/>
              </a:rPr>
              <a:t>hat </a:t>
            </a:r>
            <a:r>
              <a:rPr lang="en-GB" sz="5400" dirty="0" smtClean="0">
                <a:latin typeface="NTPreCursive" panose="03000400000000000000" pitchFamily="66" charset="0"/>
              </a:rPr>
              <a:t>sound does it make?</a:t>
            </a:r>
            <a:endParaRPr lang="en-GB" sz="5400" dirty="0">
              <a:latin typeface="NTPreCursive" panose="03000400000000000000" pitchFamily="66" charset="0"/>
            </a:endParaRPr>
          </a:p>
        </p:txBody>
      </p:sp>
      <p:sp>
        <p:nvSpPr>
          <p:cNvPr id="9" name="TextBox 8"/>
          <p:cNvSpPr txBox="1"/>
          <p:nvPr/>
        </p:nvSpPr>
        <p:spPr>
          <a:xfrm>
            <a:off x="7210697" y="5450405"/>
            <a:ext cx="4833257" cy="923330"/>
          </a:xfrm>
          <a:prstGeom prst="rect">
            <a:avLst/>
          </a:prstGeom>
          <a:noFill/>
        </p:spPr>
        <p:txBody>
          <a:bodyPr wrap="square" rtlCol="0">
            <a:spAutoFit/>
          </a:bodyPr>
          <a:lstStyle/>
          <a:p>
            <a:r>
              <a:rPr lang="en-GB" sz="5400" dirty="0" smtClean="0">
                <a:latin typeface="NTPreCursive" panose="03000400000000000000" pitchFamily="66" charset="0"/>
              </a:rPr>
              <a:t>Where does it live?</a:t>
            </a:r>
            <a:endParaRPr lang="en-GB" sz="5400" dirty="0">
              <a:latin typeface="NTPreCursive" panose="03000400000000000000" pitchFamily="66" charset="0"/>
            </a:endParaRPr>
          </a:p>
        </p:txBody>
      </p:sp>
      <p:pic>
        <p:nvPicPr>
          <p:cNvPr id="11" name="Co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25352" y="4409088"/>
            <a:ext cx="609600" cy="609600"/>
          </a:xfrm>
          <a:prstGeom prst="rect">
            <a:avLst/>
          </a:prstGeom>
          <a:noFill/>
        </p:spPr>
      </p:pic>
    </p:spTree>
    <p:extLst>
      <p:ext uri="{BB962C8B-B14F-4D97-AF65-F5344CB8AC3E}">
        <p14:creationId xmlns:p14="http://schemas.microsoft.com/office/powerpoint/2010/main" val="28095267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76"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n you milk a pig? And would you eat their chee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7909" y="1413318"/>
            <a:ext cx="7157975" cy="38098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5450405"/>
            <a:ext cx="6511158" cy="923330"/>
          </a:xfrm>
          <a:prstGeom prst="rect">
            <a:avLst/>
          </a:prstGeom>
          <a:noFill/>
        </p:spPr>
        <p:txBody>
          <a:bodyPr wrap="square" rtlCol="0">
            <a:spAutoFit/>
          </a:bodyPr>
          <a:lstStyle/>
          <a:p>
            <a:pPr algn="ctr"/>
            <a:r>
              <a:rPr lang="en-GB" sz="5400" dirty="0">
                <a:latin typeface="NTPreCursive" panose="03000400000000000000" pitchFamily="66" charset="0"/>
              </a:rPr>
              <a:t>W</a:t>
            </a:r>
            <a:r>
              <a:rPr lang="en-GB" sz="5400" dirty="0" smtClean="0">
                <a:latin typeface="NTPreCursive" panose="03000400000000000000" pitchFamily="66" charset="0"/>
              </a:rPr>
              <a:t>hat </a:t>
            </a:r>
            <a:r>
              <a:rPr lang="en-GB" sz="5400" dirty="0" smtClean="0">
                <a:latin typeface="NTPreCursive" panose="03000400000000000000" pitchFamily="66" charset="0"/>
              </a:rPr>
              <a:t>sound does it make?</a:t>
            </a:r>
            <a:endParaRPr lang="en-GB" sz="5400" dirty="0">
              <a:latin typeface="NTPreCursive" panose="03000400000000000000" pitchFamily="66" charset="0"/>
            </a:endParaRPr>
          </a:p>
        </p:txBody>
      </p:sp>
      <p:sp>
        <p:nvSpPr>
          <p:cNvPr id="7" name="TextBox 6"/>
          <p:cNvSpPr txBox="1"/>
          <p:nvPr/>
        </p:nvSpPr>
        <p:spPr>
          <a:xfrm>
            <a:off x="7289074" y="5450405"/>
            <a:ext cx="4807132" cy="923330"/>
          </a:xfrm>
          <a:prstGeom prst="rect">
            <a:avLst/>
          </a:prstGeom>
          <a:noFill/>
        </p:spPr>
        <p:txBody>
          <a:bodyPr wrap="square" rtlCol="0">
            <a:spAutoFit/>
          </a:bodyPr>
          <a:lstStyle/>
          <a:p>
            <a:r>
              <a:rPr lang="en-GB" sz="5400" dirty="0" smtClean="0">
                <a:latin typeface="NTPreCursive" panose="03000400000000000000" pitchFamily="66" charset="0"/>
              </a:rPr>
              <a:t>Where does it live?</a:t>
            </a:r>
            <a:endParaRPr lang="en-GB" sz="5400" dirty="0">
              <a:latin typeface="NTPreCursive" panose="03000400000000000000" pitchFamily="66" charset="0"/>
            </a:endParaRPr>
          </a:p>
        </p:txBody>
      </p:sp>
      <p:pic>
        <p:nvPicPr>
          <p:cNvPr id="5" name="Pig">
            <a:hlinkClick r:id="" action="ppaction://media"/>
          </p:cNvPr>
          <p:cNvPicPr>
            <a:picLocks noChangeAspect="1"/>
          </p:cNvPicPr>
          <p:nvPr>
            <a:audioFile r:link="rId1"/>
            <p:extLst>
              <p:ext uri="{DAA4B4D4-6D71-4841-9C94-3DE7FCFB9230}">
                <p14:media xmlns:p14="http://schemas.microsoft.com/office/powerpoint/2010/main" r:embed="rId2">
                  <p14:trim end="2107.7346"/>
                </p14:media>
              </p:ext>
            </p:extLst>
          </p:nvPr>
        </p:nvPicPr>
        <p:blipFill>
          <a:blip r:embed="rId5"/>
          <a:stretch>
            <a:fillRect/>
          </a:stretch>
        </p:blipFill>
        <p:spPr>
          <a:xfrm>
            <a:off x="1566336" y="4401467"/>
            <a:ext cx="609600" cy="821741"/>
          </a:xfrm>
          <a:prstGeom prst="rect">
            <a:avLst/>
          </a:prstGeom>
        </p:spPr>
      </p:pic>
      <p:sp>
        <p:nvSpPr>
          <p:cNvPr id="8" name="TextBox 7"/>
          <p:cNvSpPr txBox="1"/>
          <p:nvPr/>
        </p:nvSpPr>
        <p:spPr>
          <a:xfrm>
            <a:off x="4693693" y="388399"/>
            <a:ext cx="3353026" cy="923330"/>
          </a:xfrm>
          <a:prstGeom prst="rect">
            <a:avLst/>
          </a:prstGeom>
          <a:noFill/>
        </p:spPr>
        <p:txBody>
          <a:bodyPr wrap="square" rtlCol="0">
            <a:spAutoFit/>
          </a:bodyPr>
          <a:lstStyle/>
          <a:p>
            <a:r>
              <a:rPr lang="en-GB" sz="5400" dirty="0">
                <a:latin typeface="NTPreCursive" panose="03000400000000000000" pitchFamily="66" charset="0"/>
              </a:rPr>
              <a:t>W</a:t>
            </a:r>
            <a:r>
              <a:rPr lang="en-GB" sz="5400" dirty="0" smtClean="0">
                <a:latin typeface="NTPreCursive" panose="03000400000000000000" pitchFamily="66" charset="0"/>
              </a:rPr>
              <a:t>hat </a:t>
            </a:r>
            <a:r>
              <a:rPr lang="en-GB" sz="5400" dirty="0" smtClean="0">
                <a:latin typeface="NTPreCursive" panose="03000400000000000000" pitchFamily="66" charset="0"/>
              </a:rPr>
              <a:t>is it?</a:t>
            </a:r>
            <a:endParaRPr lang="en-GB" sz="5400" dirty="0">
              <a:latin typeface="NTPreCursive" panose="03000400000000000000" pitchFamily="66" charset="0"/>
            </a:endParaRPr>
          </a:p>
        </p:txBody>
      </p:sp>
    </p:spTree>
    <p:extLst>
      <p:ext uri="{BB962C8B-B14F-4D97-AF65-F5344CB8AC3E}">
        <p14:creationId xmlns:p14="http://schemas.microsoft.com/office/powerpoint/2010/main" val="8211225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1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766927" y="1093280"/>
            <a:ext cx="6954236" cy="4305265"/>
          </a:xfrm>
          <a:prstGeom prst="rect">
            <a:avLst/>
          </a:prstGeom>
        </p:spPr>
      </p:pic>
      <p:sp>
        <p:nvSpPr>
          <p:cNvPr id="5" name="TextBox 4"/>
          <p:cNvSpPr txBox="1"/>
          <p:nvPr/>
        </p:nvSpPr>
        <p:spPr>
          <a:xfrm>
            <a:off x="4088674" y="359952"/>
            <a:ext cx="4310743" cy="923330"/>
          </a:xfrm>
          <a:prstGeom prst="rect">
            <a:avLst/>
          </a:prstGeom>
          <a:noFill/>
        </p:spPr>
        <p:txBody>
          <a:bodyPr wrap="square" rtlCol="0">
            <a:spAutoFit/>
          </a:bodyPr>
          <a:lstStyle/>
          <a:p>
            <a:r>
              <a:rPr lang="en-GB" sz="5400" dirty="0">
                <a:latin typeface="NTPreCursive" panose="03000400000000000000" pitchFamily="66" charset="0"/>
              </a:rPr>
              <a:t>W</a:t>
            </a:r>
            <a:r>
              <a:rPr lang="en-GB" sz="5400" dirty="0" smtClean="0">
                <a:latin typeface="NTPreCursive" panose="03000400000000000000" pitchFamily="66" charset="0"/>
              </a:rPr>
              <a:t>hat </a:t>
            </a:r>
            <a:r>
              <a:rPr lang="en-GB" sz="5400" dirty="0" smtClean="0">
                <a:latin typeface="NTPreCursive" panose="03000400000000000000" pitchFamily="66" charset="0"/>
              </a:rPr>
              <a:t>are these?</a:t>
            </a:r>
            <a:endParaRPr lang="en-GB" sz="5400" dirty="0">
              <a:latin typeface="NTPreCursive" panose="03000400000000000000" pitchFamily="66" charset="0"/>
            </a:endParaRPr>
          </a:p>
        </p:txBody>
      </p:sp>
      <p:sp>
        <p:nvSpPr>
          <p:cNvPr id="6" name="TextBox 5"/>
          <p:cNvSpPr txBox="1"/>
          <p:nvPr/>
        </p:nvSpPr>
        <p:spPr>
          <a:xfrm>
            <a:off x="-252249" y="5718419"/>
            <a:ext cx="6511158" cy="830997"/>
          </a:xfrm>
          <a:prstGeom prst="rect">
            <a:avLst/>
          </a:prstGeom>
          <a:noFill/>
        </p:spPr>
        <p:txBody>
          <a:bodyPr wrap="square" rtlCol="0">
            <a:spAutoFit/>
          </a:bodyPr>
          <a:lstStyle/>
          <a:p>
            <a:pPr algn="ctr"/>
            <a:r>
              <a:rPr lang="en-GB" sz="4800" dirty="0">
                <a:latin typeface="NTPreCursive" panose="03000400000000000000" pitchFamily="66" charset="0"/>
              </a:rPr>
              <a:t>W</a:t>
            </a:r>
            <a:r>
              <a:rPr lang="en-GB" sz="4800" dirty="0" smtClean="0">
                <a:latin typeface="NTPreCursive" panose="03000400000000000000" pitchFamily="66" charset="0"/>
              </a:rPr>
              <a:t>hat </a:t>
            </a:r>
            <a:r>
              <a:rPr lang="en-GB" sz="4800" dirty="0" smtClean="0">
                <a:latin typeface="NTPreCursive" panose="03000400000000000000" pitchFamily="66" charset="0"/>
              </a:rPr>
              <a:t>sound </a:t>
            </a:r>
            <a:r>
              <a:rPr lang="en-GB" sz="4800" dirty="0" smtClean="0">
                <a:latin typeface="NTPreCursive" panose="03000400000000000000" pitchFamily="66" charset="0"/>
              </a:rPr>
              <a:t>do they make</a:t>
            </a:r>
            <a:r>
              <a:rPr lang="en-GB" sz="4800" dirty="0" smtClean="0">
                <a:latin typeface="NTPreCursive" panose="03000400000000000000" pitchFamily="66" charset="0"/>
              </a:rPr>
              <a:t>?</a:t>
            </a:r>
            <a:endParaRPr lang="en-GB" sz="4800" dirty="0">
              <a:latin typeface="NTPreCursive" panose="03000400000000000000" pitchFamily="66" charset="0"/>
            </a:endParaRPr>
          </a:p>
        </p:txBody>
      </p:sp>
      <p:sp>
        <p:nvSpPr>
          <p:cNvPr id="7" name="TextBox 6"/>
          <p:cNvSpPr txBox="1"/>
          <p:nvPr/>
        </p:nvSpPr>
        <p:spPr>
          <a:xfrm>
            <a:off x="6045253" y="5626086"/>
            <a:ext cx="6511158" cy="923330"/>
          </a:xfrm>
          <a:prstGeom prst="rect">
            <a:avLst/>
          </a:prstGeom>
          <a:noFill/>
        </p:spPr>
        <p:txBody>
          <a:bodyPr wrap="square" rtlCol="0">
            <a:spAutoFit/>
          </a:bodyPr>
          <a:lstStyle/>
          <a:p>
            <a:pPr algn="ctr"/>
            <a:r>
              <a:rPr lang="en-GB" sz="5400" dirty="0" smtClean="0">
                <a:latin typeface="NTPreCursive" panose="03000400000000000000" pitchFamily="66" charset="0"/>
              </a:rPr>
              <a:t>How many are there?</a:t>
            </a:r>
            <a:endParaRPr lang="en-GB" sz="5400" dirty="0">
              <a:latin typeface="NTPreCursive" panose="03000400000000000000" pitchFamily="66" charset="0"/>
            </a:endParaRPr>
          </a:p>
        </p:txBody>
      </p:sp>
      <p:pic>
        <p:nvPicPr>
          <p:cNvPr id="8" name="Chick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78350" y="4777235"/>
            <a:ext cx="609600" cy="609600"/>
          </a:xfrm>
          <a:prstGeom prst="rect">
            <a:avLst/>
          </a:prstGeom>
        </p:spPr>
      </p:pic>
    </p:spTree>
    <p:extLst>
      <p:ext uri="{BB962C8B-B14F-4D97-AF65-F5344CB8AC3E}">
        <p14:creationId xmlns:p14="http://schemas.microsoft.com/office/powerpoint/2010/main" val="11422567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65"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614611" y="1429405"/>
            <a:ext cx="6861284" cy="3865190"/>
          </a:xfrm>
          <a:prstGeom prst="rect">
            <a:avLst/>
          </a:prstGeom>
        </p:spPr>
      </p:pic>
      <p:sp>
        <p:nvSpPr>
          <p:cNvPr id="5" name="TextBox 4"/>
          <p:cNvSpPr txBox="1"/>
          <p:nvPr/>
        </p:nvSpPr>
        <p:spPr>
          <a:xfrm>
            <a:off x="3935601" y="506075"/>
            <a:ext cx="4219303" cy="923330"/>
          </a:xfrm>
          <a:prstGeom prst="rect">
            <a:avLst/>
          </a:prstGeom>
          <a:noFill/>
        </p:spPr>
        <p:txBody>
          <a:bodyPr wrap="square" rtlCol="0">
            <a:spAutoFit/>
          </a:bodyPr>
          <a:lstStyle/>
          <a:p>
            <a:r>
              <a:rPr lang="en-GB" sz="5400" dirty="0" smtClean="0">
                <a:latin typeface="NTPreCursive" panose="03000400000000000000" pitchFamily="66" charset="0"/>
              </a:rPr>
              <a:t>W</a:t>
            </a:r>
            <a:r>
              <a:rPr lang="en-GB" sz="5400" dirty="0" smtClean="0">
                <a:latin typeface="NTPreCursive" panose="03000400000000000000" pitchFamily="66" charset="0"/>
              </a:rPr>
              <a:t>hat </a:t>
            </a:r>
            <a:r>
              <a:rPr lang="en-GB" sz="5400" dirty="0" smtClean="0">
                <a:latin typeface="NTPreCursive" panose="03000400000000000000" pitchFamily="66" charset="0"/>
              </a:rPr>
              <a:t>are these?</a:t>
            </a:r>
            <a:endParaRPr lang="en-GB" sz="5400" dirty="0">
              <a:latin typeface="NTPreCursive" panose="03000400000000000000" pitchFamily="66" charset="0"/>
            </a:endParaRPr>
          </a:p>
        </p:txBody>
      </p:sp>
      <p:sp>
        <p:nvSpPr>
          <p:cNvPr id="6" name="TextBox 5"/>
          <p:cNvSpPr txBox="1"/>
          <p:nvPr/>
        </p:nvSpPr>
        <p:spPr>
          <a:xfrm>
            <a:off x="-465905" y="5893974"/>
            <a:ext cx="6511158" cy="769441"/>
          </a:xfrm>
          <a:prstGeom prst="rect">
            <a:avLst/>
          </a:prstGeom>
          <a:noFill/>
        </p:spPr>
        <p:txBody>
          <a:bodyPr wrap="square" rtlCol="0">
            <a:spAutoFit/>
          </a:bodyPr>
          <a:lstStyle/>
          <a:p>
            <a:pPr algn="ctr"/>
            <a:r>
              <a:rPr lang="en-GB" sz="4400" dirty="0">
                <a:latin typeface="NTPreCursive" panose="03000400000000000000" pitchFamily="66" charset="0"/>
              </a:rPr>
              <a:t>W</a:t>
            </a:r>
            <a:r>
              <a:rPr lang="en-GB" sz="4400" dirty="0" smtClean="0">
                <a:latin typeface="NTPreCursive" panose="03000400000000000000" pitchFamily="66" charset="0"/>
              </a:rPr>
              <a:t>hat </a:t>
            </a:r>
            <a:r>
              <a:rPr lang="en-GB" sz="4400" dirty="0" smtClean="0">
                <a:latin typeface="NTPreCursive" panose="03000400000000000000" pitchFamily="66" charset="0"/>
              </a:rPr>
              <a:t>sound </a:t>
            </a:r>
            <a:r>
              <a:rPr lang="en-GB" sz="4400" dirty="0" smtClean="0">
                <a:latin typeface="NTPreCursive" panose="03000400000000000000" pitchFamily="66" charset="0"/>
              </a:rPr>
              <a:t>do they make</a:t>
            </a:r>
            <a:r>
              <a:rPr lang="en-GB" sz="4400" dirty="0" smtClean="0">
                <a:latin typeface="NTPreCursive" panose="03000400000000000000" pitchFamily="66" charset="0"/>
              </a:rPr>
              <a:t>?</a:t>
            </a:r>
            <a:endParaRPr lang="en-GB" sz="4400" dirty="0">
              <a:latin typeface="NTPreCursive" panose="03000400000000000000" pitchFamily="66" charset="0"/>
            </a:endParaRPr>
          </a:p>
        </p:txBody>
      </p:sp>
      <p:sp>
        <p:nvSpPr>
          <p:cNvPr id="7" name="TextBox 6"/>
          <p:cNvSpPr txBox="1"/>
          <p:nvPr/>
        </p:nvSpPr>
        <p:spPr>
          <a:xfrm>
            <a:off x="6045253" y="5900067"/>
            <a:ext cx="6146747" cy="769441"/>
          </a:xfrm>
          <a:prstGeom prst="rect">
            <a:avLst/>
          </a:prstGeom>
          <a:noFill/>
        </p:spPr>
        <p:txBody>
          <a:bodyPr wrap="square" rtlCol="0">
            <a:spAutoFit/>
          </a:bodyPr>
          <a:lstStyle/>
          <a:p>
            <a:pPr algn="ctr"/>
            <a:r>
              <a:rPr lang="en-GB" sz="4400" dirty="0" smtClean="0">
                <a:latin typeface="NTPreCursive" panose="03000400000000000000" pitchFamily="66" charset="0"/>
              </a:rPr>
              <a:t>Which one is the </a:t>
            </a:r>
            <a:r>
              <a:rPr lang="en-GB" sz="4400" dirty="0" smtClean="0">
                <a:latin typeface="NTPreCursive" panose="03000400000000000000" pitchFamily="66" charset="0"/>
              </a:rPr>
              <a:t>biggest </a:t>
            </a:r>
            <a:r>
              <a:rPr lang="en-GB" sz="4400" dirty="0" smtClean="0">
                <a:latin typeface="NTPreCursive" panose="03000400000000000000" pitchFamily="66" charset="0"/>
              </a:rPr>
              <a:t>sheep?</a:t>
            </a:r>
            <a:endParaRPr lang="en-GB" sz="4400" dirty="0">
              <a:latin typeface="NTPreCursive" panose="03000400000000000000" pitchFamily="66" charset="0"/>
            </a:endParaRPr>
          </a:p>
        </p:txBody>
      </p:sp>
      <p:pic>
        <p:nvPicPr>
          <p:cNvPr id="8" name="sheep">
            <a:hlinkClick r:id="" action="ppaction://media"/>
          </p:cNvPr>
          <p:cNvPicPr>
            <a:picLocks noChangeAspect="1"/>
          </p:cNvPicPr>
          <p:nvPr>
            <a:audioFile r:link="rId1"/>
            <p:extLst>
              <p:ext uri="{DAA4B4D4-6D71-4841-9C94-3DE7FCFB9230}">
                <p14:media xmlns:p14="http://schemas.microsoft.com/office/powerpoint/2010/main" r:embed="rId2">
                  <p14:trim st="1100"/>
                </p14:media>
              </p:ext>
            </p:extLst>
          </p:nvPr>
        </p:nvPicPr>
        <p:blipFill>
          <a:blip r:embed="rId5"/>
          <a:stretch>
            <a:fillRect/>
          </a:stretch>
        </p:blipFill>
        <p:spPr>
          <a:xfrm>
            <a:off x="1699676" y="4679885"/>
            <a:ext cx="609600" cy="609600"/>
          </a:xfrm>
          <a:prstGeom prst="rect">
            <a:avLst/>
          </a:prstGeom>
        </p:spPr>
      </p:pic>
    </p:spTree>
    <p:extLst>
      <p:ext uri="{BB962C8B-B14F-4D97-AF65-F5344CB8AC3E}">
        <p14:creationId xmlns:p14="http://schemas.microsoft.com/office/powerpoint/2010/main" val="2032012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28"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178269" y="1500681"/>
            <a:ext cx="7722476" cy="4054300"/>
          </a:xfrm>
          <a:prstGeom prst="rect">
            <a:avLst/>
          </a:prstGeom>
        </p:spPr>
      </p:pic>
      <p:sp>
        <p:nvSpPr>
          <p:cNvPr id="6" name="TextBox 5"/>
          <p:cNvSpPr txBox="1"/>
          <p:nvPr/>
        </p:nvSpPr>
        <p:spPr>
          <a:xfrm>
            <a:off x="378822" y="186431"/>
            <a:ext cx="4376057" cy="923330"/>
          </a:xfrm>
          <a:prstGeom prst="rect">
            <a:avLst/>
          </a:prstGeom>
          <a:noFill/>
        </p:spPr>
        <p:txBody>
          <a:bodyPr wrap="square" rtlCol="0">
            <a:spAutoFit/>
          </a:bodyPr>
          <a:lstStyle/>
          <a:p>
            <a:r>
              <a:rPr lang="en-GB" sz="5400" dirty="0">
                <a:latin typeface="NTPreCursive" panose="03000400000000000000" pitchFamily="66" charset="0"/>
              </a:rPr>
              <a:t>W</a:t>
            </a:r>
            <a:r>
              <a:rPr lang="en-GB" sz="5400" dirty="0" smtClean="0">
                <a:latin typeface="NTPreCursive" panose="03000400000000000000" pitchFamily="66" charset="0"/>
              </a:rPr>
              <a:t>hat </a:t>
            </a:r>
            <a:r>
              <a:rPr lang="en-GB" sz="5400" dirty="0" smtClean="0">
                <a:latin typeface="NTPreCursive" panose="03000400000000000000" pitchFamily="66" charset="0"/>
              </a:rPr>
              <a:t>are these?</a:t>
            </a:r>
            <a:endParaRPr lang="en-GB" sz="5400" dirty="0">
              <a:latin typeface="NTPreCursive" panose="03000400000000000000" pitchFamily="66" charset="0"/>
            </a:endParaRPr>
          </a:p>
        </p:txBody>
      </p:sp>
      <p:sp>
        <p:nvSpPr>
          <p:cNvPr id="7" name="TextBox 6"/>
          <p:cNvSpPr txBox="1"/>
          <p:nvPr/>
        </p:nvSpPr>
        <p:spPr>
          <a:xfrm>
            <a:off x="-261441" y="5789866"/>
            <a:ext cx="6511158" cy="830997"/>
          </a:xfrm>
          <a:prstGeom prst="rect">
            <a:avLst/>
          </a:prstGeom>
          <a:noFill/>
        </p:spPr>
        <p:txBody>
          <a:bodyPr wrap="square" rtlCol="0">
            <a:spAutoFit/>
          </a:bodyPr>
          <a:lstStyle/>
          <a:p>
            <a:pPr algn="ctr"/>
            <a:r>
              <a:rPr lang="en-GB" sz="4800" dirty="0">
                <a:latin typeface="NTPreCursive" panose="03000400000000000000" pitchFamily="66" charset="0"/>
              </a:rPr>
              <a:t>W</a:t>
            </a:r>
            <a:r>
              <a:rPr lang="en-GB" sz="4800" dirty="0" smtClean="0">
                <a:latin typeface="NTPreCursive" panose="03000400000000000000" pitchFamily="66" charset="0"/>
              </a:rPr>
              <a:t>hat </a:t>
            </a:r>
            <a:r>
              <a:rPr lang="en-GB" sz="4800" dirty="0" smtClean="0">
                <a:latin typeface="NTPreCursive" panose="03000400000000000000" pitchFamily="66" charset="0"/>
              </a:rPr>
              <a:t>sound does it make?</a:t>
            </a:r>
            <a:endParaRPr lang="en-GB" sz="4800" dirty="0">
              <a:latin typeface="NTPreCursive" panose="03000400000000000000" pitchFamily="66" charset="0"/>
            </a:endParaRPr>
          </a:p>
        </p:txBody>
      </p:sp>
      <p:sp>
        <p:nvSpPr>
          <p:cNvPr id="8" name="TextBox 7"/>
          <p:cNvSpPr txBox="1"/>
          <p:nvPr/>
        </p:nvSpPr>
        <p:spPr>
          <a:xfrm>
            <a:off x="6249717" y="5743699"/>
            <a:ext cx="6511158" cy="923330"/>
          </a:xfrm>
          <a:prstGeom prst="rect">
            <a:avLst/>
          </a:prstGeom>
          <a:noFill/>
        </p:spPr>
        <p:txBody>
          <a:bodyPr wrap="square" rtlCol="0">
            <a:spAutoFit/>
          </a:bodyPr>
          <a:lstStyle/>
          <a:p>
            <a:pPr algn="ctr"/>
            <a:r>
              <a:rPr lang="en-GB" sz="5400" dirty="0" smtClean="0">
                <a:latin typeface="NTPreCursive" panose="03000400000000000000" pitchFamily="66" charset="0"/>
              </a:rPr>
              <a:t>How many are there?</a:t>
            </a:r>
            <a:endParaRPr lang="en-GB" sz="5400" dirty="0">
              <a:latin typeface="NTPreCursive" panose="03000400000000000000" pitchFamily="66" charset="0"/>
            </a:endParaRPr>
          </a:p>
        </p:txBody>
      </p:sp>
      <p:sp>
        <p:nvSpPr>
          <p:cNvPr id="9" name="TextBox 8"/>
          <p:cNvSpPr txBox="1"/>
          <p:nvPr/>
        </p:nvSpPr>
        <p:spPr>
          <a:xfrm>
            <a:off x="6396260" y="-619987"/>
            <a:ext cx="6511158" cy="1754326"/>
          </a:xfrm>
          <a:prstGeom prst="rect">
            <a:avLst/>
          </a:prstGeom>
          <a:noFill/>
        </p:spPr>
        <p:txBody>
          <a:bodyPr wrap="square" rtlCol="0">
            <a:spAutoFit/>
          </a:bodyPr>
          <a:lstStyle/>
          <a:p>
            <a:pPr algn="ctr"/>
            <a:endParaRPr lang="en-GB" sz="5400" dirty="0" smtClean="0">
              <a:latin typeface="NTPreCursive" panose="03000400000000000000" pitchFamily="66" charset="0"/>
            </a:endParaRPr>
          </a:p>
          <a:p>
            <a:pPr algn="ctr"/>
            <a:r>
              <a:rPr lang="en-GB" sz="5400" dirty="0" smtClean="0">
                <a:latin typeface="NTPreCursive" panose="03000400000000000000" pitchFamily="66" charset="0"/>
              </a:rPr>
              <a:t>Do you have dog?</a:t>
            </a:r>
            <a:endParaRPr lang="en-GB" sz="5400" dirty="0">
              <a:latin typeface="NTPreCursive" panose="03000400000000000000" pitchFamily="66" charset="0"/>
            </a:endParaRPr>
          </a:p>
        </p:txBody>
      </p:sp>
      <p:pic>
        <p:nvPicPr>
          <p:cNvPr id="10" name="do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07001" y="4892078"/>
            <a:ext cx="609600" cy="609600"/>
          </a:xfrm>
          <a:prstGeom prst="rect">
            <a:avLst/>
          </a:prstGeom>
        </p:spPr>
      </p:pic>
    </p:spTree>
    <p:extLst>
      <p:ext uri="{BB962C8B-B14F-4D97-AF65-F5344CB8AC3E}">
        <p14:creationId xmlns:p14="http://schemas.microsoft.com/office/powerpoint/2010/main" val="1481797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6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349062" y="1289324"/>
            <a:ext cx="7094483" cy="4307435"/>
          </a:xfrm>
          <a:prstGeom prst="rect">
            <a:avLst/>
          </a:prstGeom>
        </p:spPr>
      </p:pic>
      <p:sp>
        <p:nvSpPr>
          <p:cNvPr id="6" name="TextBox 5"/>
          <p:cNvSpPr txBox="1"/>
          <p:nvPr/>
        </p:nvSpPr>
        <p:spPr>
          <a:xfrm>
            <a:off x="-5254" y="5792977"/>
            <a:ext cx="6511158" cy="923330"/>
          </a:xfrm>
          <a:prstGeom prst="rect">
            <a:avLst/>
          </a:prstGeom>
          <a:noFill/>
        </p:spPr>
        <p:txBody>
          <a:bodyPr wrap="square" rtlCol="0">
            <a:spAutoFit/>
          </a:bodyPr>
          <a:lstStyle/>
          <a:p>
            <a:pPr algn="ctr"/>
            <a:r>
              <a:rPr lang="en-GB" sz="5400" dirty="0">
                <a:latin typeface="NTPreCursive" panose="03000400000000000000" pitchFamily="66" charset="0"/>
              </a:rPr>
              <a:t>W</a:t>
            </a:r>
            <a:r>
              <a:rPr lang="en-GB" sz="5400" dirty="0" smtClean="0">
                <a:latin typeface="NTPreCursive" panose="03000400000000000000" pitchFamily="66" charset="0"/>
              </a:rPr>
              <a:t>hat </a:t>
            </a:r>
            <a:r>
              <a:rPr lang="en-GB" sz="5400" dirty="0" smtClean="0">
                <a:latin typeface="NTPreCursive" panose="03000400000000000000" pitchFamily="66" charset="0"/>
              </a:rPr>
              <a:t>sound does it make?</a:t>
            </a:r>
            <a:endParaRPr lang="en-GB" sz="5400" dirty="0">
              <a:latin typeface="NTPreCursive" panose="03000400000000000000" pitchFamily="66" charset="0"/>
            </a:endParaRPr>
          </a:p>
        </p:txBody>
      </p:sp>
      <p:sp>
        <p:nvSpPr>
          <p:cNvPr id="7" name="TextBox 6"/>
          <p:cNvSpPr txBox="1"/>
          <p:nvPr/>
        </p:nvSpPr>
        <p:spPr>
          <a:xfrm>
            <a:off x="6812805" y="5674412"/>
            <a:ext cx="5379195" cy="923330"/>
          </a:xfrm>
          <a:prstGeom prst="rect">
            <a:avLst/>
          </a:prstGeom>
          <a:noFill/>
        </p:spPr>
        <p:txBody>
          <a:bodyPr wrap="square" rtlCol="0">
            <a:spAutoFit/>
          </a:bodyPr>
          <a:lstStyle/>
          <a:p>
            <a:pPr algn="ctr"/>
            <a:r>
              <a:rPr lang="en-GB" sz="5400" dirty="0" smtClean="0">
                <a:latin typeface="NTPreCursive" panose="03000400000000000000" pitchFamily="66" charset="0"/>
              </a:rPr>
              <a:t>Do you have a cat?</a:t>
            </a:r>
            <a:endParaRPr lang="en-GB" sz="5400" dirty="0">
              <a:latin typeface="NTPreCursive" panose="03000400000000000000" pitchFamily="66" charset="0"/>
            </a:endParaRPr>
          </a:p>
        </p:txBody>
      </p:sp>
      <p:pic>
        <p:nvPicPr>
          <p:cNvPr id="8" name="C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70097" y="4987159"/>
            <a:ext cx="609600" cy="609600"/>
          </a:xfrm>
          <a:prstGeom prst="rect">
            <a:avLst/>
          </a:prstGeom>
        </p:spPr>
      </p:pic>
      <p:sp>
        <p:nvSpPr>
          <p:cNvPr id="9" name="TextBox 8"/>
          <p:cNvSpPr txBox="1"/>
          <p:nvPr/>
        </p:nvSpPr>
        <p:spPr>
          <a:xfrm>
            <a:off x="4693693" y="388399"/>
            <a:ext cx="3353026" cy="923330"/>
          </a:xfrm>
          <a:prstGeom prst="rect">
            <a:avLst/>
          </a:prstGeom>
          <a:noFill/>
        </p:spPr>
        <p:txBody>
          <a:bodyPr wrap="square" rtlCol="0">
            <a:spAutoFit/>
          </a:bodyPr>
          <a:lstStyle/>
          <a:p>
            <a:r>
              <a:rPr lang="en-GB" sz="5400" dirty="0">
                <a:latin typeface="NTPreCursive" panose="03000400000000000000" pitchFamily="66" charset="0"/>
              </a:rPr>
              <a:t>W</a:t>
            </a:r>
            <a:r>
              <a:rPr lang="en-GB" sz="5400" dirty="0" smtClean="0">
                <a:latin typeface="NTPreCursive" panose="03000400000000000000" pitchFamily="66" charset="0"/>
              </a:rPr>
              <a:t>hat </a:t>
            </a:r>
            <a:r>
              <a:rPr lang="en-GB" sz="5400" dirty="0" smtClean="0">
                <a:latin typeface="NTPreCursive" panose="03000400000000000000" pitchFamily="66" charset="0"/>
              </a:rPr>
              <a:t>is it?</a:t>
            </a:r>
            <a:endParaRPr lang="en-GB" sz="5400" dirty="0">
              <a:latin typeface="NTPreCursive" panose="03000400000000000000" pitchFamily="66" charset="0"/>
            </a:endParaRPr>
          </a:p>
        </p:txBody>
      </p:sp>
    </p:spTree>
    <p:extLst>
      <p:ext uri="{BB962C8B-B14F-4D97-AF65-F5344CB8AC3E}">
        <p14:creationId xmlns:p14="http://schemas.microsoft.com/office/powerpoint/2010/main" val="26739132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7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82745" y="217554"/>
            <a:ext cx="3969043" cy="1200329"/>
          </a:xfrm>
          <a:prstGeom prst="rect">
            <a:avLst/>
          </a:prstGeom>
          <a:noFill/>
        </p:spPr>
        <p:txBody>
          <a:bodyPr wrap="square" rtlCol="0">
            <a:spAutoFit/>
          </a:bodyPr>
          <a:lstStyle/>
          <a:p>
            <a:r>
              <a:rPr lang="en-GB" sz="7200" dirty="0" smtClean="0">
                <a:latin typeface="NTPreCursive" panose="03000400000000000000" pitchFamily="66" charset="0"/>
              </a:rPr>
              <a:t>Activities…</a:t>
            </a:r>
            <a:endParaRPr lang="en-GB" sz="7200" dirty="0">
              <a:latin typeface="NTPreCursive" panose="03000400000000000000" pitchFamily="66" charset="0"/>
            </a:endParaRPr>
          </a:p>
        </p:txBody>
      </p:sp>
      <p:sp>
        <p:nvSpPr>
          <p:cNvPr id="9" name="TextBox 8"/>
          <p:cNvSpPr txBox="1"/>
          <p:nvPr/>
        </p:nvSpPr>
        <p:spPr>
          <a:xfrm>
            <a:off x="649132" y="4333604"/>
            <a:ext cx="10728617" cy="2308324"/>
          </a:xfrm>
          <a:prstGeom prst="rect">
            <a:avLst/>
          </a:prstGeom>
          <a:noFill/>
          <a:ln w="57150">
            <a:solidFill>
              <a:schemeClr val="accent6"/>
            </a:solidFill>
          </a:ln>
        </p:spPr>
        <p:txBody>
          <a:bodyPr wrap="square" rtlCol="0">
            <a:spAutoFit/>
          </a:bodyPr>
          <a:lstStyle/>
          <a:p>
            <a:pPr algn="ctr"/>
            <a:r>
              <a:rPr lang="en-GB" sz="3600" dirty="0" smtClean="0">
                <a:latin typeface="NTPreCursive" panose="03000400000000000000" pitchFamily="66" charset="0"/>
              </a:rPr>
              <a:t>Can you name the animals by listening to them?</a:t>
            </a:r>
          </a:p>
          <a:p>
            <a:pPr algn="ctr"/>
            <a:endParaRPr lang="en-GB" sz="3600" dirty="0">
              <a:latin typeface="NTCursive" panose="02000400000000000000" pitchFamily="2" charset="0"/>
            </a:endParaRPr>
          </a:p>
          <a:p>
            <a:pPr algn="ctr"/>
            <a:endParaRPr lang="en-GB" sz="3600" dirty="0" smtClean="0">
              <a:latin typeface="NTCursive" panose="02000400000000000000" pitchFamily="2" charset="0"/>
            </a:endParaRPr>
          </a:p>
          <a:p>
            <a:pPr algn="ctr"/>
            <a:endParaRPr lang="en-GB" sz="3600" dirty="0">
              <a:latin typeface="NTCursive" panose="02000400000000000000" pitchFamily="2" charset="0"/>
            </a:endParaRPr>
          </a:p>
        </p:txBody>
      </p:sp>
      <p:sp>
        <p:nvSpPr>
          <p:cNvPr id="11" name="TextBox 10"/>
          <p:cNvSpPr txBox="1"/>
          <p:nvPr/>
        </p:nvSpPr>
        <p:spPr>
          <a:xfrm>
            <a:off x="649131" y="2982863"/>
            <a:ext cx="10728617" cy="1077218"/>
          </a:xfrm>
          <a:prstGeom prst="rect">
            <a:avLst/>
          </a:prstGeom>
          <a:noFill/>
          <a:ln w="57150">
            <a:solidFill>
              <a:schemeClr val="accent6"/>
            </a:solidFill>
          </a:ln>
        </p:spPr>
        <p:txBody>
          <a:bodyPr wrap="square" rtlCol="0">
            <a:spAutoFit/>
          </a:bodyPr>
          <a:lstStyle/>
          <a:p>
            <a:pPr algn="ctr"/>
            <a:r>
              <a:rPr lang="en-GB" sz="3600" dirty="0" smtClean="0">
                <a:latin typeface="NTPreCursive" panose="03000400000000000000" pitchFamily="66" charset="0"/>
              </a:rPr>
              <a:t>Join in singing ‘Old McDonald had a farm’!</a:t>
            </a:r>
          </a:p>
          <a:p>
            <a:pPr algn="ctr"/>
            <a:r>
              <a:rPr lang="en-GB" sz="2800" dirty="0" smtClean="0">
                <a:latin typeface="NTPreCursive" panose="03000400000000000000" pitchFamily="66" charset="0"/>
                <a:hlinkClick r:id="rId13"/>
              </a:rPr>
              <a:t>https://www.youtube.com/watch?v=qirhfFzuK_4</a:t>
            </a:r>
            <a:endParaRPr lang="en-GB" sz="2800" dirty="0">
              <a:latin typeface="NTPreCursive" panose="03000400000000000000" pitchFamily="66" charset="0"/>
            </a:endParaRPr>
          </a:p>
        </p:txBody>
      </p:sp>
      <p:sp>
        <p:nvSpPr>
          <p:cNvPr id="14" name="TextBox 13"/>
          <p:cNvSpPr txBox="1"/>
          <p:nvPr/>
        </p:nvSpPr>
        <p:spPr>
          <a:xfrm>
            <a:off x="649131" y="1342379"/>
            <a:ext cx="10728617" cy="1384995"/>
          </a:xfrm>
          <a:prstGeom prst="rect">
            <a:avLst/>
          </a:prstGeom>
          <a:noFill/>
          <a:ln w="57150">
            <a:solidFill>
              <a:schemeClr val="accent6"/>
            </a:solidFill>
          </a:ln>
        </p:spPr>
        <p:txBody>
          <a:bodyPr wrap="square" rtlCol="0">
            <a:spAutoFit/>
          </a:bodyPr>
          <a:lstStyle/>
          <a:p>
            <a:pPr algn="ctr"/>
            <a:r>
              <a:rPr lang="en-GB" sz="2800" dirty="0" smtClean="0">
                <a:latin typeface="NTPreCursive" panose="03000400000000000000" pitchFamily="66" charset="0"/>
              </a:rPr>
              <a:t>Can you draw and colour in your favourite animal?</a:t>
            </a:r>
          </a:p>
          <a:p>
            <a:pPr algn="ctr"/>
            <a:r>
              <a:rPr lang="en-GB" sz="2800" dirty="0" smtClean="0">
                <a:latin typeface="NTPreCursive" panose="03000400000000000000" pitchFamily="66" charset="0"/>
              </a:rPr>
              <a:t>We would love to see your pictures when you come back</a:t>
            </a:r>
            <a:r>
              <a:rPr lang="en-GB" sz="2800" dirty="0" smtClean="0">
                <a:latin typeface="NTPreCursive" panose="03000400000000000000" pitchFamily="66" charset="0"/>
              </a:rPr>
              <a:t>! Or you can send a photo of them to schoo</a:t>
            </a:r>
            <a:r>
              <a:rPr lang="en-GB" sz="2800" dirty="0" smtClean="0">
                <a:latin typeface="NTPreCursive" panose="03000400000000000000" pitchFamily="66" charset="0"/>
              </a:rPr>
              <a:t>l. Call the front office for the Early Years email address.</a:t>
            </a:r>
            <a:endParaRPr lang="en-GB" sz="2800" dirty="0">
              <a:latin typeface="NTPreCursive" panose="03000400000000000000" pitchFamily="66" charset="0"/>
            </a:endParaRPr>
          </a:p>
        </p:txBody>
      </p:sp>
      <p:pic>
        <p:nvPicPr>
          <p:cNvPr id="15" name="Cow">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868691" y="5120644"/>
            <a:ext cx="706322" cy="706322"/>
          </a:xfrm>
          <a:prstGeom prst="rect">
            <a:avLst/>
          </a:prstGeom>
          <a:noFill/>
        </p:spPr>
      </p:pic>
      <p:pic>
        <p:nvPicPr>
          <p:cNvPr id="16" name="Pig">
            <a:hlinkClick r:id="" action="ppaction://media"/>
          </p:cNvPr>
          <p:cNvPicPr>
            <a:picLocks noChangeAspect="1"/>
          </p:cNvPicPr>
          <p:nvPr>
            <a:audioFile r:link="rId3"/>
            <p:extLst>
              <p:ext uri="{DAA4B4D4-6D71-4841-9C94-3DE7FCFB9230}">
                <p14:media xmlns:p14="http://schemas.microsoft.com/office/powerpoint/2010/main" r:embed="rId4">
                  <p14:trim end="2107.7346"/>
                </p14:media>
              </p:ext>
            </p:extLst>
          </p:nvPr>
        </p:nvPicPr>
        <p:blipFill>
          <a:blip r:embed="rId14"/>
          <a:stretch>
            <a:fillRect/>
          </a:stretch>
        </p:blipFill>
        <p:spPr>
          <a:xfrm>
            <a:off x="3312034" y="5120644"/>
            <a:ext cx="662151" cy="735373"/>
          </a:xfrm>
          <a:prstGeom prst="rect">
            <a:avLst/>
          </a:prstGeom>
        </p:spPr>
      </p:pic>
      <p:pic>
        <p:nvPicPr>
          <p:cNvPr id="17" name="Chicke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4711206" y="5120644"/>
            <a:ext cx="735373" cy="735373"/>
          </a:xfrm>
          <a:prstGeom prst="rect">
            <a:avLst/>
          </a:prstGeom>
        </p:spPr>
      </p:pic>
      <p:pic>
        <p:nvPicPr>
          <p:cNvPr id="18" name="sheep">
            <a:hlinkClick r:id="" action="ppaction://media"/>
          </p:cNvPr>
          <p:cNvPicPr>
            <a:picLocks noChangeAspect="1"/>
          </p:cNvPicPr>
          <p:nvPr>
            <a:audioFile r:link="rId3"/>
            <p:extLst>
              <p:ext uri="{DAA4B4D4-6D71-4841-9C94-3DE7FCFB9230}">
                <p14:media xmlns:p14="http://schemas.microsoft.com/office/powerpoint/2010/main" r:embed="rId7">
                  <p14:trim st="1100"/>
                </p14:media>
              </p:ext>
            </p:extLst>
          </p:nvPr>
        </p:nvPicPr>
        <p:blipFill>
          <a:blip r:embed="rId14"/>
          <a:stretch>
            <a:fillRect/>
          </a:stretch>
        </p:blipFill>
        <p:spPr>
          <a:xfrm>
            <a:off x="6183599" y="5169004"/>
            <a:ext cx="718543" cy="718543"/>
          </a:xfrm>
          <a:prstGeom prst="rect">
            <a:avLst/>
          </a:prstGeom>
        </p:spPr>
      </p:pic>
      <p:pic>
        <p:nvPicPr>
          <p:cNvPr id="19" name="dog">
            <a:hlinkClick r:id="" action="ppaction://media"/>
          </p:cNvPr>
          <p:cNvPicPr>
            <a:picLocks noChangeAspect="1"/>
          </p:cNvPicPr>
          <p:nvPr>
            <a:audioFile r:link="rId9"/>
            <p:extLst>
              <p:ext uri="{DAA4B4D4-6D71-4841-9C94-3DE7FCFB9230}">
                <p14:media xmlns:p14="http://schemas.microsoft.com/office/powerpoint/2010/main" r:embed="rId8"/>
              </p:ext>
            </p:extLst>
          </p:nvPr>
        </p:nvPicPr>
        <p:blipFill>
          <a:blip r:embed="rId14"/>
          <a:stretch>
            <a:fillRect/>
          </a:stretch>
        </p:blipFill>
        <p:spPr>
          <a:xfrm>
            <a:off x="7639162" y="5169004"/>
            <a:ext cx="748667" cy="748667"/>
          </a:xfrm>
          <a:prstGeom prst="rect">
            <a:avLst/>
          </a:prstGeom>
        </p:spPr>
      </p:pic>
      <p:pic>
        <p:nvPicPr>
          <p:cNvPr id="20" name="Cat">
            <a:hlinkClick r:id="" action="ppaction://media"/>
          </p:cNvPr>
          <p:cNvPicPr>
            <a:picLocks noChangeAspect="1"/>
          </p:cNvPicPr>
          <p:nvPr>
            <a:audioFile r:link="rId11"/>
            <p:extLst>
              <p:ext uri="{DAA4B4D4-6D71-4841-9C94-3DE7FCFB9230}">
                <p14:media xmlns:p14="http://schemas.microsoft.com/office/powerpoint/2010/main" r:embed="rId10"/>
              </p:ext>
            </p:extLst>
          </p:nvPr>
        </p:nvPicPr>
        <p:blipFill>
          <a:blip r:embed="rId14"/>
          <a:stretch>
            <a:fillRect/>
          </a:stretch>
        </p:blipFill>
        <p:spPr>
          <a:xfrm>
            <a:off x="9267951" y="5187730"/>
            <a:ext cx="711214" cy="711214"/>
          </a:xfrm>
          <a:prstGeom prst="rect">
            <a:avLst/>
          </a:prstGeom>
        </p:spPr>
      </p:pic>
      <p:sp>
        <p:nvSpPr>
          <p:cNvPr id="12" name="TextBox 11"/>
          <p:cNvSpPr txBox="1"/>
          <p:nvPr/>
        </p:nvSpPr>
        <p:spPr>
          <a:xfrm>
            <a:off x="649132" y="6161070"/>
            <a:ext cx="8097746" cy="461665"/>
          </a:xfrm>
          <a:prstGeom prst="rect">
            <a:avLst/>
          </a:prstGeom>
          <a:noFill/>
        </p:spPr>
        <p:txBody>
          <a:bodyPr wrap="square" rtlCol="0">
            <a:spAutoFit/>
          </a:bodyPr>
          <a:lstStyle/>
          <a:p>
            <a:r>
              <a:rPr lang="en-GB" sz="2400" dirty="0" smtClean="0">
                <a:latin typeface="NTPreCursive" panose="03000400000000000000" pitchFamily="66" charset="0"/>
              </a:rPr>
              <a:t>These sounds are only available in the PowerPoint version of this document</a:t>
            </a:r>
            <a:endParaRPr lang="en-GB" sz="2400" dirty="0">
              <a:latin typeface="NTPreCursive" panose="03000400000000000000" pitchFamily="66" charset="0"/>
            </a:endParaRPr>
          </a:p>
        </p:txBody>
      </p:sp>
    </p:spTree>
    <p:extLst>
      <p:ext uri="{BB962C8B-B14F-4D97-AF65-F5344CB8AC3E}">
        <p14:creationId xmlns:p14="http://schemas.microsoft.com/office/powerpoint/2010/main" val="35087948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76" fill="hold"/>
                                        <p:tgtEl>
                                          <p:spTgt spid="15"/>
                                        </p:tgtEl>
                                      </p:cBhvr>
                                    </p:cmd>
                                  </p:childTnLst>
                                </p:cTn>
                              </p:par>
                            </p:childTnLst>
                          </p:cTn>
                        </p:par>
                      </p:childTnLst>
                    </p:cTn>
                  </p:par>
                </p:childTnLst>
              </p:cTn>
              <p:nextCondLst>
                <p:cond evt="onClick" delay="0">
                  <p:tgtEl>
                    <p:spTgt spid="15"/>
                  </p:tgtEl>
                </p:cond>
              </p:nextCondLst>
            </p:seq>
            <p:audio>
              <p:cMediaNode vol="80000">
                <p:cTn id="7" fill="hold" display="0">
                  <p:stCondLst>
                    <p:cond delay="indefinite"/>
                  </p:stCondLst>
                  <p:endCondLst>
                    <p:cond evt="onStopAudio" delay="0">
                      <p:tgtEl>
                        <p:sldTgt/>
                      </p:tgtEl>
                    </p:cond>
                  </p:endCondLst>
                </p:cTn>
                <p:tgtEl>
                  <p:spTgt spid="15"/>
                </p:tgtEl>
              </p:cMediaNode>
            </p:audi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919" fill="hold"/>
                                        <p:tgtEl>
                                          <p:spTgt spid="16"/>
                                        </p:tgtEl>
                                      </p:cBhvr>
                                    </p:cmd>
                                  </p:childTnLst>
                                </p:cTn>
                              </p:par>
                            </p:childTnLst>
                          </p:cTn>
                        </p:par>
                      </p:childTnLst>
                    </p:cTn>
                  </p:par>
                </p:childTnLst>
              </p:cTn>
              <p:nextCondLst>
                <p:cond evt="onClick" delay="0">
                  <p:tgtEl>
                    <p:spTgt spid="16"/>
                  </p:tgtEl>
                </p:cond>
              </p:nextCondLst>
            </p:seq>
            <p:audio>
              <p:cMediaNode vol="80000">
                <p:cTn id="13" fill="hold" display="0">
                  <p:stCondLst>
                    <p:cond delay="indefinite"/>
                  </p:stCondLst>
                  <p:endCondLst>
                    <p:cond evt="onStopAudio" delay="0">
                      <p:tgtEl>
                        <p:sldTgt/>
                      </p:tgtEl>
                    </p:cond>
                  </p:endCondLst>
                </p:cTn>
                <p:tgtEl>
                  <p:spTgt spid="16"/>
                </p:tgtEl>
              </p:cMediaNode>
            </p:audio>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665" fill="hold"/>
                                        <p:tgtEl>
                                          <p:spTgt spid="17"/>
                                        </p:tgtEl>
                                      </p:cBhvr>
                                    </p:cmd>
                                  </p:childTnLst>
                                </p:cTn>
                              </p:par>
                            </p:childTnLst>
                          </p:cTn>
                        </p:par>
                      </p:childTnLst>
                    </p:cTn>
                  </p:par>
                </p:childTnLst>
              </p:cTn>
              <p:nextCondLst>
                <p:cond evt="onClick" delay="0">
                  <p:tgtEl>
                    <p:spTgt spid="17"/>
                  </p:tgtEl>
                </p:cond>
              </p:nextCondLst>
            </p:seq>
            <p:audio>
              <p:cMediaNode vol="80000">
                <p:cTn id="19" fill="hold" display="0">
                  <p:stCondLst>
                    <p:cond delay="indefinite"/>
                  </p:stCondLst>
                  <p:endCondLst>
                    <p:cond evt="onStopAudio" delay="0">
                      <p:tgtEl>
                        <p:sldTgt/>
                      </p:tgtEl>
                    </p:cond>
                  </p:endCondLst>
                </p:cTn>
                <p:tgtEl>
                  <p:spTgt spid="17"/>
                </p:tgtEl>
              </p:cMediaNode>
            </p:audio>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4428" fill="hold"/>
                                        <p:tgtEl>
                                          <p:spTgt spid="18"/>
                                        </p:tgtEl>
                                      </p:cBhvr>
                                    </p:cmd>
                                  </p:childTnLst>
                                </p:cTn>
                              </p:par>
                            </p:childTnLst>
                          </p:cTn>
                        </p:par>
                      </p:childTnLst>
                    </p:cTn>
                  </p:par>
                </p:childTnLst>
              </p:cTn>
              <p:nextCondLst>
                <p:cond evt="onClick" delay="0">
                  <p:tgtEl>
                    <p:spTgt spid="18"/>
                  </p:tgtEl>
                </p:cond>
              </p:nextCondLst>
            </p:seq>
            <p:audio>
              <p:cMediaNode vol="80000">
                <p:cTn id="25" fill="hold" display="0">
                  <p:stCondLst>
                    <p:cond delay="indefinite"/>
                  </p:stCondLst>
                  <p:endCondLst>
                    <p:cond evt="onStopAudio" delay="0">
                      <p:tgtEl>
                        <p:sldTgt/>
                      </p:tgtEl>
                    </p:cond>
                  </p:endCondLst>
                </p:cTn>
                <p:tgtEl>
                  <p:spTgt spid="18"/>
                </p:tgtEl>
              </p:cMediaNode>
            </p:audio>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1268" fill="hold"/>
                                        <p:tgtEl>
                                          <p:spTgt spid="19"/>
                                        </p:tgtEl>
                                      </p:cBhvr>
                                    </p:cmd>
                                  </p:childTnLst>
                                </p:cTn>
                              </p:par>
                            </p:childTnLst>
                          </p:cTn>
                        </p:par>
                      </p:childTnLst>
                    </p:cTn>
                  </p:par>
                </p:childTnLst>
              </p:cTn>
              <p:nextCondLst>
                <p:cond evt="onClick" delay="0">
                  <p:tgtEl>
                    <p:spTgt spid="19"/>
                  </p:tgtEl>
                </p:cond>
              </p:nextCondLst>
            </p:seq>
            <p:audio>
              <p:cMediaNode vol="80000">
                <p:cTn id="31" fill="hold" display="0">
                  <p:stCondLst>
                    <p:cond delay="indefinite"/>
                  </p:stCondLst>
                  <p:endCondLst>
                    <p:cond evt="onStopAudio" delay="0">
                      <p:tgtEl>
                        <p:sldTgt/>
                      </p:tgtEl>
                    </p:cond>
                  </p:endCondLst>
                </p:cTn>
                <p:tgtEl>
                  <p:spTgt spid="19"/>
                </p:tgtEl>
              </p:cMediaNode>
            </p:audio>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1673" fill="hold"/>
                                        <p:tgtEl>
                                          <p:spTgt spid="20"/>
                                        </p:tgtEl>
                                      </p:cBhvr>
                                    </p:cmd>
                                  </p:childTnLst>
                                </p:cTn>
                              </p:par>
                            </p:childTnLst>
                          </p:cTn>
                        </p:par>
                      </p:childTnLst>
                    </p:cTn>
                  </p:par>
                </p:childTnLst>
              </p:cTn>
              <p:nextCondLst>
                <p:cond evt="onClick" delay="0">
                  <p:tgtEl>
                    <p:spTgt spid="20"/>
                  </p:tgtEl>
                </p:cond>
              </p:nextCondLst>
            </p:seq>
            <p:audio>
              <p:cMediaNode vol="80000">
                <p:cTn id="37" fill="hold" display="0">
                  <p:stCondLst>
                    <p:cond delay="indefinite"/>
                  </p:stCondLst>
                  <p:endCondLst>
                    <p:cond evt="onStopAudio" delay="0">
                      <p:tgtEl>
                        <p:sldTgt/>
                      </p:tgtEl>
                    </p:cond>
                  </p:endCondLst>
                </p:cTn>
                <p:tgtEl>
                  <p:spTgt spid="2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510" y="339634"/>
            <a:ext cx="11495314" cy="6230983"/>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83327" y="700525"/>
            <a:ext cx="11155679" cy="5509200"/>
          </a:xfrm>
          <a:prstGeom prst="rect">
            <a:avLst/>
          </a:prstGeom>
          <a:noFill/>
        </p:spPr>
        <p:txBody>
          <a:bodyPr wrap="square" rtlCol="0">
            <a:spAutoFit/>
          </a:bodyPr>
          <a:lstStyle/>
          <a:p>
            <a:pPr algn="ctr"/>
            <a:r>
              <a:rPr lang="en-GB" sz="2200" dirty="0" smtClean="0">
                <a:latin typeface="NTPreCursive" panose="03000400000000000000" pitchFamily="66" charset="0"/>
              </a:rPr>
              <a:t>Dear Children, Parents and Carers,</a:t>
            </a:r>
          </a:p>
          <a:p>
            <a:pPr algn="ctr"/>
            <a:endParaRPr lang="en-GB" sz="2200" dirty="0">
              <a:latin typeface="NTPreCursive" panose="03000400000000000000" pitchFamily="66" charset="0"/>
            </a:endParaRPr>
          </a:p>
          <a:p>
            <a:pPr algn="ctr"/>
            <a:r>
              <a:rPr lang="en-GB" sz="2200" dirty="0" smtClean="0">
                <a:latin typeface="NTPreCursive" panose="03000400000000000000" pitchFamily="66" charset="0"/>
              </a:rPr>
              <a:t>We would like to extend our thanks to you during this difficult time, we hope you are all safe and well, and are having lots of fun at home!</a:t>
            </a:r>
          </a:p>
          <a:p>
            <a:pPr algn="ctr"/>
            <a:endParaRPr lang="en-GB" sz="2200" dirty="0">
              <a:latin typeface="NTPreCursive" panose="03000400000000000000" pitchFamily="66" charset="0"/>
            </a:endParaRPr>
          </a:p>
          <a:p>
            <a:pPr algn="ctr"/>
            <a:r>
              <a:rPr lang="en-GB" sz="2200" dirty="0" smtClean="0">
                <a:latin typeface="NTPreCursive" panose="03000400000000000000" pitchFamily="66" charset="0"/>
              </a:rPr>
              <a:t>This activity focuses on Communication and Language. To meet the different headings under communication and language we have added audio for Listening and attention, questions for Understanding, and giving your child the opportunity to talk for speech. We hope you and your child enjoy this activity.</a:t>
            </a:r>
          </a:p>
          <a:p>
            <a:pPr algn="ctr"/>
            <a:endParaRPr lang="en-GB" sz="2200" dirty="0" smtClean="0">
              <a:latin typeface="NTPreCursive" panose="03000400000000000000" pitchFamily="66" charset="0"/>
            </a:endParaRPr>
          </a:p>
          <a:p>
            <a:pPr algn="ctr"/>
            <a:r>
              <a:rPr lang="en-GB" sz="2200" dirty="0" smtClean="0">
                <a:latin typeface="NTPreCursive" panose="03000400000000000000" pitchFamily="66" charset="0"/>
              </a:rPr>
              <a:t>We hope the activities have helped keep you busy during this time and we will continue to make new resources for you to use.</a:t>
            </a:r>
          </a:p>
          <a:p>
            <a:pPr algn="ctr"/>
            <a:endParaRPr lang="en-GB" sz="2200" dirty="0">
              <a:latin typeface="NTPreCursive" panose="03000400000000000000" pitchFamily="66" charset="0"/>
            </a:endParaRPr>
          </a:p>
          <a:p>
            <a:pPr algn="ctr"/>
            <a:r>
              <a:rPr lang="en-GB" sz="2200" dirty="0" smtClean="0">
                <a:latin typeface="NTPreCursive" panose="03000400000000000000" pitchFamily="66" charset="0"/>
              </a:rPr>
              <a:t>During this time, we would like for you and your children to spend time with each other building upon their Personal, Social and Emotional Development and well-being ready for when they come back.</a:t>
            </a:r>
          </a:p>
          <a:p>
            <a:pPr algn="ctr"/>
            <a:endParaRPr lang="en-GB" sz="2200" dirty="0">
              <a:latin typeface="NTPreCursive" panose="03000400000000000000" pitchFamily="66" charset="0"/>
            </a:endParaRPr>
          </a:p>
          <a:p>
            <a:pPr algn="ctr"/>
            <a:r>
              <a:rPr lang="en-GB" sz="2200" dirty="0" smtClean="0">
                <a:latin typeface="NTPreCursive" panose="03000400000000000000" pitchFamily="66" charset="0"/>
              </a:rPr>
              <a:t>Thank you for your continued support </a:t>
            </a:r>
            <a:r>
              <a:rPr lang="en-GB" sz="2200" dirty="0" smtClean="0">
                <a:latin typeface="NTPreCursive" panose="03000400000000000000" pitchFamily="66" charset="0"/>
                <a:sym typeface="Wingdings" panose="05000000000000000000" pitchFamily="2" charset="2"/>
              </a:rPr>
              <a:t></a:t>
            </a:r>
            <a:endParaRPr lang="en-GB" sz="2200" dirty="0" smtClean="0">
              <a:latin typeface="NTPreCursive" panose="03000400000000000000" pitchFamily="66" charset="0"/>
            </a:endParaRPr>
          </a:p>
        </p:txBody>
      </p:sp>
    </p:spTree>
    <p:extLst>
      <p:ext uri="{BB962C8B-B14F-4D97-AF65-F5344CB8AC3E}">
        <p14:creationId xmlns:p14="http://schemas.microsoft.com/office/powerpoint/2010/main" val="3273177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418</Words>
  <Application>Microsoft Office PowerPoint</Application>
  <PresentationFormat>Widescreen</PresentationFormat>
  <Paragraphs>47</Paragraphs>
  <Slides>9</Slides>
  <Notes>0</Notes>
  <HiddenSlides>0</HiddenSlides>
  <MMClips>12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NTCursive</vt:lpstr>
      <vt:lpstr>NTPreCursive</vt:lpstr>
      <vt:lpstr>Wingdings</vt:lpstr>
      <vt:lpstr>Office Theme</vt:lpstr>
      <vt:lpstr>Can you guess the Animals?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you guess the Animals?</dc:title>
  <dc:creator>Sophie hyde</dc:creator>
  <cp:lastModifiedBy>Amie Worthy</cp:lastModifiedBy>
  <cp:revision>11</cp:revision>
  <dcterms:created xsi:type="dcterms:W3CDTF">2020-04-20T12:16:28Z</dcterms:created>
  <dcterms:modified xsi:type="dcterms:W3CDTF">2020-04-20T14:41:07Z</dcterms:modified>
</cp:coreProperties>
</file>